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notesMasterIdLst>
    <p:notesMasterId r:id="rId25"/>
  </p:notesMasterIdLst>
  <p:sldIdLst>
    <p:sldId id="256" r:id="rId5"/>
    <p:sldId id="280" r:id="rId6"/>
    <p:sldId id="274" r:id="rId7"/>
    <p:sldId id="276" r:id="rId8"/>
    <p:sldId id="288" r:id="rId9"/>
    <p:sldId id="277" r:id="rId10"/>
    <p:sldId id="289" r:id="rId11"/>
    <p:sldId id="278" r:id="rId12"/>
    <p:sldId id="290" r:id="rId13"/>
    <p:sldId id="279" r:id="rId14"/>
    <p:sldId id="281" r:id="rId15"/>
    <p:sldId id="282" r:id="rId16"/>
    <p:sldId id="291" r:id="rId17"/>
    <p:sldId id="283" r:id="rId18"/>
    <p:sldId id="292" r:id="rId19"/>
    <p:sldId id="284" r:id="rId20"/>
    <p:sldId id="285" r:id="rId21"/>
    <p:sldId id="286" r:id="rId22"/>
    <p:sldId id="287" r:id="rId23"/>
    <p:sldId id="2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3E76F-5404-4451-AE98-63D52A6E40A0}" v="5" dt="2024-06-21T13:12:45.883"/>
    <p1510:client id="{C1A95C0F-9970-42E7-8906-EDDF3587ABAD}" v="63" dt="2024-06-21T09:44:58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llemlayou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294" autoAdjust="0"/>
  </p:normalViewPr>
  <p:slideViewPr>
    <p:cSldViewPr snapToGrid="0">
      <p:cViewPr varScale="1">
        <p:scale>
          <a:sx n="106" d="100"/>
          <a:sy n="106" d="100"/>
        </p:scale>
        <p:origin x="103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BED8B-4254-4CD7-994B-BA7B2F739DE3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3C516-5296-408F-AF08-543F04B0C3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52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6223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Udskiftes 1:1 eller flyttes væk fra </a:t>
            </a:r>
            <a:r>
              <a:rPr lang="da-DK" dirty="0" err="1"/>
              <a:t>badenichen</a:t>
            </a:r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785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3136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721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144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2867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615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5172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312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3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395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603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2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Udskiftes 1:1 eller flyttes væk fra </a:t>
            </a:r>
            <a:r>
              <a:rPr lang="da-DK" dirty="0" err="1"/>
              <a:t>badenichen</a:t>
            </a:r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3C516-5296-408F-AF08-543F04B0C3B3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364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577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981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6838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637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830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75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0165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049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4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35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796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960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972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877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515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572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D0F5-76CC-4CE9-83F4-07BF4B4F86FF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B47264-7B51-4DDC-B3C1-94F4B50EF5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975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D211F-3ACF-4CC1-ABF7-22270F355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5600"/>
            <a:ext cx="8317653" cy="992676"/>
          </a:xfrm>
        </p:spPr>
        <p:txBody>
          <a:bodyPr/>
          <a:lstStyle/>
          <a:p>
            <a:pPr algn="l"/>
            <a:r>
              <a:rPr lang="da-DK" sz="4400" dirty="0"/>
              <a:t>Orienteringsmøde Afd. 46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F8FEF5C-1E96-4DB0-A9C0-E4892BB56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348273"/>
            <a:ext cx="7766936" cy="1096899"/>
          </a:xfrm>
        </p:spPr>
        <p:txBody>
          <a:bodyPr/>
          <a:lstStyle/>
          <a:p>
            <a:pPr algn="l"/>
            <a:r>
              <a:rPr lang="da-DK" sz="2000" dirty="0"/>
              <a:t>Gennemgang af byggetekniske forundersøgelser</a:t>
            </a:r>
          </a:p>
          <a:p>
            <a:pPr algn="l"/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10307E-3F36-4828-BC55-E957459E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2" y="6115958"/>
            <a:ext cx="1985962" cy="5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39EF782-ABED-70FF-DB2B-9BBC2A03E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67" y="1896722"/>
            <a:ext cx="6858352" cy="37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Opgangsdøre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30871" cy="3880773"/>
          </a:xfrm>
        </p:spPr>
        <p:txBody>
          <a:bodyPr/>
          <a:lstStyle/>
          <a:p>
            <a:r>
              <a:rPr lang="da-DK" dirty="0"/>
              <a:t>Mange opgangsdøre er med et-lags glasruder og ser generelt slidte ud</a:t>
            </a:r>
          </a:p>
          <a:p>
            <a:r>
              <a:rPr lang="da-DK" dirty="0"/>
              <a:t>Det anbefales at udskifte dørene helt eller alternativt udskifte glas til energiglas for at spare energi og varme og male dørene for opfriskning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E8C48A7-5061-1988-39FA-80FC54837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6" r="8716"/>
          <a:stretch/>
        </p:blipFill>
        <p:spPr>
          <a:xfrm>
            <a:off x="7918431" y="1506768"/>
            <a:ext cx="3623883" cy="420291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1CDA2BC-AE2A-E24B-DB38-629E22EFE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090" y="1506768"/>
            <a:ext cx="3117771" cy="420291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858B6C5-A518-01C1-D37A-647EE81FA2C3}"/>
              </a:ext>
            </a:extLst>
          </p:cNvPr>
          <p:cNvSpPr txBox="1"/>
          <p:nvPr/>
        </p:nvSpPr>
        <p:spPr>
          <a:xfrm>
            <a:off x="5293360" y="5709684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Opgangsdør, overdækket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5A47BA1-1A29-1788-D2D7-8DA9FB028FEE}"/>
              </a:ext>
            </a:extLst>
          </p:cNvPr>
          <p:cNvSpPr txBox="1"/>
          <p:nvPr/>
        </p:nvSpPr>
        <p:spPr>
          <a:xfrm>
            <a:off x="9022080" y="5709684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Opgangsdør, facade</a:t>
            </a:r>
          </a:p>
        </p:txBody>
      </p:sp>
    </p:spTree>
    <p:extLst>
      <p:ext uri="{BB962C8B-B14F-4D97-AF65-F5344CB8AC3E}">
        <p14:creationId xmlns:p14="http://schemas.microsoft.com/office/powerpoint/2010/main" val="394719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Badeværelser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XXX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0463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Varmeinstallation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401" y="2160589"/>
            <a:ext cx="3756443" cy="3880773"/>
          </a:xfrm>
        </p:spPr>
        <p:txBody>
          <a:bodyPr>
            <a:normAutofit/>
          </a:bodyPr>
          <a:lstStyle/>
          <a:p>
            <a:r>
              <a:rPr lang="da-DK" dirty="0"/>
              <a:t>Eksisterende varmeinstallation er et 1-strengs system</a:t>
            </a:r>
          </a:p>
          <a:p>
            <a:r>
              <a:rPr lang="da-DK" dirty="0"/>
              <a:t>Undersøgelse af tilstand af eksisterende varmeinstallation</a:t>
            </a:r>
          </a:p>
          <a:p>
            <a:r>
              <a:rPr lang="da-DK" dirty="0"/>
              <a:t>Undersøgelse af fordele ved at udskifte til 2-strengs system, påvirkning af indeklima samt varmebesparelse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4" name="Billede 3" descr="Et billede, der indeholder bygning, indendørs, hus, ejendom&#10;&#10;Automatisk genereret beskrivelse">
            <a:extLst>
              <a:ext uri="{FF2B5EF4-FFF2-40B4-BE49-F238E27FC236}">
                <a16:creationId xmlns:a16="http://schemas.microsoft.com/office/drawing/2014/main" id="{804DA92A-D79D-BFE6-4368-1F8B758EE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4"/>
          <a:stretch/>
        </p:blipFill>
        <p:spPr>
          <a:xfrm>
            <a:off x="677334" y="1700887"/>
            <a:ext cx="2662287" cy="3966266"/>
          </a:xfrm>
          <a:prstGeom prst="rect">
            <a:avLst/>
          </a:prstGeom>
        </p:spPr>
      </p:pic>
      <p:pic>
        <p:nvPicPr>
          <p:cNvPr id="7" name="Billede 6" descr="Et billede, der indeholder indendørs, bygning, gulv, vindue&#10;&#10;Automatisk genereret beskrivelse">
            <a:extLst>
              <a:ext uri="{FF2B5EF4-FFF2-40B4-BE49-F238E27FC236}">
                <a16:creationId xmlns:a16="http://schemas.microsoft.com/office/drawing/2014/main" id="{5955E14D-272A-9665-B40F-AD1370B544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2"/>
          <a:stretch/>
        </p:blipFill>
        <p:spPr>
          <a:xfrm>
            <a:off x="3445517" y="1700887"/>
            <a:ext cx="2441877" cy="396626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387BA4D-0F25-0F0C-5A55-786A018D0F65}"/>
              </a:ext>
            </a:extLst>
          </p:cNvPr>
          <p:cNvSpPr txBox="1"/>
          <p:nvPr/>
        </p:nvSpPr>
        <p:spPr>
          <a:xfrm>
            <a:off x="1794517" y="5667153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Varmeinstallation, 1-strengs system</a:t>
            </a:r>
          </a:p>
        </p:txBody>
      </p:sp>
    </p:spTree>
    <p:extLst>
      <p:ext uri="{BB962C8B-B14F-4D97-AF65-F5344CB8AC3E}">
        <p14:creationId xmlns:p14="http://schemas.microsoft.com/office/powerpoint/2010/main" val="216225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Varmeinstallation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074880" cy="3880773"/>
          </a:xfrm>
        </p:spPr>
        <p:txBody>
          <a:bodyPr>
            <a:normAutofit/>
          </a:bodyPr>
          <a:lstStyle/>
          <a:p>
            <a:r>
              <a:rPr lang="da-DK" dirty="0"/>
              <a:t>2-strengs system kan give bedre komfort og afkøling, nemmere indregulering og bedre drift - Det er dog dyrt at udskifte hele varmeinstallationen</a:t>
            </a:r>
          </a:p>
          <a:p>
            <a:r>
              <a:rPr lang="da-DK" dirty="0"/>
              <a:t>Eksisterende varmeinstallation er i god stand, både indvendigt og udvendigt</a:t>
            </a:r>
          </a:p>
          <a:p>
            <a:pPr lvl="1"/>
            <a:r>
              <a:rPr lang="da-DK" dirty="0"/>
              <a:t>Ingen tegn på korrosion, ingen belægninger</a:t>
            </a:r>
          </a:p>
          <a:p>
            <a:r>
              <a:rPr lang="da-DK" dirty="0"/>
              <a:t>Der vurderes ikke at være behov for udskiftning, da tilstanden af det eksisterende er god</a:t>
            </a:r>
          </a:p>
          <a:p>
            <a:r>
              <a:rPr lang="da-DK" dirty="0"/>
              <a:t>Det anbefales at kontrollere indreguleringen af det eksisterende system</a:t>
            </a:r>
          </a:p>
        </p:txBody>
      </p:sp>
      <p:pic>
        <p:nvPicPr>
          <p:cNvPr id="5" name="Billede 4" descr="Et billede, der indeholder person, mur, indendørs, finger&#10;&#10;Automatisk genereret beskrivelse">
            <a:extLst>
              <a:ext uri="{FF2B5EF4-FFF2-40B4-BE49-F238E27FC236}">
                <a16:creationId xmlns:a16="http://schemas.microsoft.com/office/drawing/2014/main" id="{45DCCCE6-F060-4D6F-CFBB-9751DDEA7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21" b="3677"/>
          <a:stretch/>
        </p:blipFill>
        <p:spPr>
          <a:xfrm>
            <a:off x="6798842" y="931559"/>
            <a:ext cx="3647201" cy="499488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7C7A6F10-B7A4-EFB4-4F1D-3C22844B997A}"/>
              </a:ext>
            </a:extLst>
          </p:cNvPr>
          <p:cNvSpPr txBox="1"/>
          <p:nvPr/>
        </p:nvSpPr>
        <p:spPr>
          <a:xfrm>
            <a:off x="7995920" y="5902862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Rørprøve varmerør</a:t>
            </a:r>
          </a:p>
        </p:txBody>
      </p:sp>
    </p:spTree>
    <p:extLst>
      <p:ext uri="{BB962C8B-B14F-4D97-AF65-F5344CB8AC3E}">
        <p14:creationId xmlns:p14="http://schemas.microsoft.com/office/powerpoint/2010/main" val="562285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Brugsvandsinstallation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3880773"/>
          </a:xfrm>
        </p:spPr>
        <p:txBody>
          <a:bodyPr/>
          <a:lstStyle/>
          <a:p>
            <a:r>
              <a:rPr lang="da-DK" dirty="0"/>
              <a:t>Eksisterende brugsvandsinstallation er i rigtig dårlig stand og vurderes udskiftningsparat</a:t>
            </a:r>
          </a:p>
          <a:p>
            <a:r>
              <a:rPr lang="da-DK" dirty="0"/>
              <a:t>Levetiden på 50 år er passeret</a:t>
            </a:r>
          </a:p>
          <a:p>
            <a:r>
              <a:rPr lang="da-DK" dirty="0"/>
              <a:t>Problemer med utætheder og vandskader</a:t>
            </a:r>
          </a:p>
          <a:p>
            <a:r>
              <a:rPr lang="da-DK" dirty="0"/>
              <a:t>Undersøgelse af tilstand af eksisterende brugsvandsrør</a:t>
            </a:r>
          </a:p>
          <a:p>
            <a:r>
              <a:rPr lang="da-DK" dirty="0"/>
              <a:t>Rør er fyldt med aflejringer og tæringer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B6B1D0D-9467-D1AF-A010-231CE058AE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1938" b="1"/>
          <a:stretch/>
        </p:blipFill>
        <p:spPr>
          <a:xfrm>
            <a:off x="6798842" y="931559"/>
            <a:ext cx="3647201" cy="499488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7109DF1-06B9-7830-1322-783046A90106}"/>
              </a:ext>
            </a:extLst>
          </p:cNvPr>
          <p:cNvSpPr txBox="1"/>
          <p:nvPr/>
        </p:nvSpPr>
        <p:spPr>
          <a:xfrm>
            <a:off x="7846885" y="5902862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Rørprøve brugsvandsrør</a:t>
            </a:r>
          </a:p>
        </p:txBody>
      </p:sp>
    </p:spTree>
    <p:extLst>
      <p:ext uri="{BB962C8B-B14F-4D97-AF65-F5344CB8AC3E}">
        <p14:creationId xmlns:p14="http://schemas.microsoft.com/office/powerpoint/2010/main" val="45172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Brugsvandsinstallation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254" y="2160589"/>
            <a:ext cx="4077546" cy="3880773"/>
          </a:xfrm>
        </p:spPr>
        <p:txBody>
          <a:bodyPr/>
          <a:lstStyle/>
          <a:p>
            <a:r>
              <a:rPr lang="da-DK" dirty="0"/>
              <a:t>Brugsvandsinstallation i badeværelser er placeret i badeområde</a:t>
            </a:r>
          </a:p>
          <a:p>
            <a:r>
              <a:rPr lang="da-DK" dirty="0"/>
              <a:t>Brusearmatur er et sving armatur for bruser og håndvask</a:t>
            </a:r>
          </a:p>
          <a:p>
            <a:r>
              <a:rPr lang="da-DK" dirty="0"/>
              <a:t>Udskiftning enten 1:1 hvor vandrør placeres samme sted som eksisterende forhold eller udskiftning hvor vandrør flyttes ud af bruseområdet</a:t>
            </a:r>
          </a:p>
        </p:txBody>
      </p:sp>
      <p:pic>
        <p:nvPicPr>
          <p:cNvPr id="5" name="Billede 4" descr="Et billede, der indeholder VVS-fikstur, indendørs, badeværelse, blikkenslagerarbejde/VVS&#10;&#10;Automatisk genereret beskrivelse">
            <a:extLst>
              <a:ext uri="{FF2B5EF4-FFF2-40B4-BE49-F238E27FC236}">
                <a16:creationId xmlns:a16="http://schemas.microsoft.com/office/drawing/2014/main" id="{C3CB94EA-8E41-EB7F-3BFC-7A2761DE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676400"/>
            <a:ext cx="3100420" cy="413511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07F79AC-FE32-845E-29E6-3728CC20143A}"/>
              </a:ext>
            </a:extLst>
          </p:cNvPr>
          <p:cNvSpPr txBox="1"/>
          <p:nvPr/>
        </p:nvSpPr>
        <p:spPr>
          <a:xfrm>
            <a:off x="965200" y="5811518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Brugsvandsinstallation badeværelse</a:t>
            </a:r>
          </a:p>
          <a:p>
            <a:endParaRPr lang="da-DK" sz="1200" i="1" dirty="0"/>
          </a:p>
        </p:txBody>
      </p:sp>
      <p:pic>
        <p:nvPicPr>
          <p:cNvPr id="8" name="Billede 7" descr="Et billede, der indeholder mur, indendørs, fliser, gips&#10;&#10;Automatisk genereret beskrivelse">
            <a:extLst>
              <a:ext uri="{FF2B5EF4-FFF2-40B4-BE49-F238E27FC236}">
                <a16:creationId xmlns:a16="http://schemas.microsoft.com/office/drawing/2014/main" id="{41F9420B-6AE4-6B69-1691-F9D9CD89B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22" y="1676399"/>
            <a:ext cx="3101339" cy="4135119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89A294B8-F4DB-5CD0-CBC0-82D81661FADD}"/>
              </a:ext>
            </a:extLst>
          </p:cNvPr>
          <p:cNvSpPr txBox="1"/>
          <p:nvPr/>
        </p:nvSpPr>
        <p:spPr>
          <a:xfrm>
            <a:off x="4445000" y="5811518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Vandrør i bruseområde</a:t>
            </a:r>
          </a:p>
        </p:txBody>
      </p:sp>
    </p:spTree>
    <p:extLst>
      <p:ext uri="{BB962C8B-B14F-4D97-AF65-F5344CB8AC3E}">
        <p14:creationId xmlns:p14="http://schemas.microsoft.com/office/powerpoint/2010/main" val="3639608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Faldstammer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534746" cy="3880773"/>
          </a:xfrm>
        </p:spPr>
        <p:txBody>
          <a:bodyPr/>
          <a:lstStyle/>
          <a:p>
            <a:r>
              <a:rPr lang="da-DK" dirty="0"/>
              <a:t>Afløb i bygning er i dårlig stand med tæringer og utætheder og vurderes udskiftningsparat</a:t>
            </a:r>
          </a:p>
          <a:p>
            <a:endParaRPr lang="da-DK" dirty="0"/>
          </a:p>
        </p:txBody>
      </p:sp>
      <p:pic>
        <p:nvPicPr>
          <p:cNvPr id="5" name="Billede 4" descr="Et billede, der indeholder fløjte/pibe/rør, cylinder, Kompositmateriale, gas&#10;&#10;Automatisk genereret beskrivelse">
            <a:extLst>
              <a:ext uri="{FF2B5EF4-FFF2-40B4-BE49-F238E27FC236}">
                <a16:creationId xmlns:a16="http://schemas.microsoft.com/office/drawing/2014/main" id="{64F2EBE4-AAF6-03E8-5D97-D3BFD47C8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r="24124"/>
          <a:stretch/>
        </p:blipFill>
        <p:spPr>
          <a:xfrm>
            <a:off x="8612134" y="345440"/>
            <a:ext cx="2603895" cy="6167120"/>
          </a:xfrm>
          <a:prstGeom prst="rect">
            <a:avLst/>
          </a:prstGeom>
        </p:spPr>
      </p:pic>
      <p:pic>
        <p:nvPicPr>
          <p:cNvPr id="7" name="Billede 6" descr="Et billede, der indeholder mur, indendørs, gips, Husholdningsapparater&#10;&#10;Automatisk genereret beskrivelse">
            <a:extLst>
              <a:ext uri="{FF2B5EF4-FFF2-40B4-BE49-F238E27FC236}">
                <a16:creationId xmlns:a16="http://schemas.microsoft.com/office/drawing/2014/main" id="{1D861548-3F9B-EADB-FC38-CDF3501AE2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r="15826"/>
          <a:stretch/>
        </p:blipFill>
        <p:spPr>
          <a:xfrm>
            <a:off x="5415280" y="348969"/>
            <a:ext cx="2885440" cy="616351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F953AF5-7817-FE08-14B8-2AB1C57617DA}"/>
              </a:ext>
            </a:extLst>
          </p:cNvPr>
          <p:cNvSpPr txBox="1"/>
          <p:nvPr/>
        </p:nvSpPr>
        <p:spPr>
          <a:xfrm>
            <a:off x="5720080" y="6509031"/>
            <a:ext cx="227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Faldstamme badeværelse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BB229A8-FA97-C04B-7732-8B17657816B9}"/>
              </a:ext>
            </a:extLst>
          </p:cNvPr>
          <p:cNvSpPr txBox="1"/>
          <p:nvPr/>
        </p:nvSpPr>
        <p:spPr>
          <a:xfrm>
            <a:off x="9154160" y="6496192"/>
            <a:ext cx="227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Faldstamme køkken</a:t>
            </a:r>
          </a:p>
        </p:txBody>
      </p:sp>
    </p:spTree>
    <p:extLst>
      <p:ext uri="{BB962C8B-B14F-4D97-AF65-F5344CB8AC3E}">
        <p14:creationId xmlns:p14="http://schemas.microsoft.com/office/powerpoint/2010/main" val="257184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Kloak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941146" cy="3880773"/>
          </a:xfrm>
        </p:spPr>
        <p:txBody>
          <a:bodyPr/>
          <a:lstStyle/>
          <a:p>
            <a:r>
              <a:rPr lang="da-DK" dirty="0"/>
              <a:t>Kloak er vurderet til at skulle renoveres</a:t>
            </a:r>
          </a:p>
          <a:p>
            <a:endParaRPr lang="da-DK" dirty="0"/>
          </a:p>
          <a:p>
            <a:r>
              <a:rPr lang="da-DK" dirty="0"/>
              <a:t>Kloak renoveres som følgende:</a:t>
            </a:r>
          </a:p>
          <a:p>
            <a:r>
              <a:rPr lang="da-DK" dirty="0"/>
              <a:t>80 % renses og strømpefores</a:t>
            </a:r>
          </a:p>
          <a:p>
            <a:r>
              <a:rPr lang="da-DK" dirty="0"/>
              <a:t>15 % renses for rust inden den kan strømpefores</a:t>
            </a:r>
          </a:p>
          <a:p>
            <a:r>
              <a:rPr lang="da-DK" dirty="0"/>
              <a:t>5 % opgraves og udskiftes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97F761D-673F-AB9A-75FD-6AAA2DCB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16638"/>
            <a:ext cx="4673840" cy="533427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5C21B34-C661-BB1B-DCBF-EB5F7D5E02FD}"/>
              </a:ext>
            </a:extLst>
          </p:cNvPr>
          <p:cNvSpPr txBox="1"/>
          <p:nvPr/>
        </p:nvSpPr>
        <p:spPr>
          <a:xfrm>
            <a:off x="8016240" y="6150912"/>
            <a:ext cx="227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Kloakdæksel</a:t>
            </a:r>
          </a:p>
        </p:txBody>
      </p:sp>
    </p:spTree>
    <p:extLst>
      <p:ext uri="{BB962C8B-B14F-4D97-AF65-F5344CB8AC3E}">
        <p14:creationId xmlns:p14="http://schemas.microsoft.com/office/powerpoint/2010/main" val="424396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da-DK" dirty="0"/>
              <a:t>Fælleshus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EC06D42-1B16-E191-AE5A-E2925EDA3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57120"/>
              </p:ext>
            </p:extLst>
          </p:nvPr>
        </p:nvGraphicFramePr>
        <p:xfrm>
          <a:off x="812710" y="1930400"/>
          <a:ext cx="5283290" cy="3521369"/>
        </p:xfrm>
        <a:graphic>
          <a:graphicData uri="http://schemas.openxmlformats.org/drawingml/2006/table">
            <a:tbl>
              <a:tblPr firstRow="1" firstCol="1" bandRow="1"/>
              <a:tblGrid>
                <a:gridCol w="4190195">
                  <a:extLst>
                    <a:ext uri="{9D8B030D-6E8A-4147-A177-3AD203B41FA5}">
                      <a16:colId xmlns:a16="http://schemas.microsoft.com/office/drawing/2014/main" val="2184633654"/>
                    </a:ext>
                  </a:extLst>
                </a:gridCol>
                <a:gridCol w="1093095">
                  <a:extLst>
                    <a:ext uri="{9D8B030D-6E8A-4147-A177-3AD203B41FA5}">
                      <a16:colId xmlns:a16="http://schemas.microsoft.com/office/drawing/2014/main" val="1658698"/>
                    </a:ext>
                  </a:extLst>
                </a:gridCol>
              </a:tblGrid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Rumbetegnelse</a:t>
                      </a:r>
                      <a:endParaRPr lang="da-DK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da-DK" sz="20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156195"/>
                  </a:ext>
                </a:extLst>
              </a:tr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Selskabslokale, stort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865025"/>
                  </a:ext>
                </a:extLst>
              </a:tr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Multirum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263811"/>
                  </a:ext>
                </a:extLst>
              </a:tr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Køkken inkl. opvaske rum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485121"/>
                  </a:ext>
                </a:extLst>
              </a:tr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Toiletrum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41851"/>
                  </a:ext>
                </a:extLst>
              </a:tr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Depotrum</a:t>
                      </a:r>
                      <a:endParaRPr lang="da-DK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692595"/>
                  </a:ext>
                </a:extLst>
              </a:tr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Indgang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514573"/>
                  </a:ext>
                </a:extLst>
              </a:tr>
              <a:tr h="672937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433274"/>
                  </a:ext>
                </a:extLst>
              </a:tr>
              <a:tr h="3560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Areal, total</a:t>
                      </a:r>
                      <a:endParaRPr lang="da-DK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da-DK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05" marR="79705" marT="170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048135"/>
                  </a:ext>
                </a:extLst>
              </a:tr>
            </a:tbl>
          </a:graphicData>
        </a:graphic>
      </p:graphicFrame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C48B71A-ABE5-0916-1E34-B9548C1F664B}"/>
              </a:ext>
            </a:extLst>
          </p:cNvPr>
          <p:cNvSpPr txBox="1">
            <a:spLocks/>
          </p:cNvSpPr>
          <p:nvPr/>
        </p:nvSpPr>
        <p:spPr>
          <a:xfrm>
            <a:off x="6509174" y="2160589"/>
            <a:ext cx="387434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Fælleshus med bestyrelseslokale/mødelokale, depot, toilet- og køkkenforhold samt selskabslokale til min. 50 personer</a:t>
            </a:r>
          </a:p>
          <a:p>
            <a:r>
              <a:rPr lang="da-DK" dirty="0"/>
              <a:t>Møde med arkitekt afholdt for at bestemme </a:t>
            </a:r>
            <a:r>
              <a:rPr lang="da-DK" dirty="0" err="1"/>
              <a:t>rumstørrelser</a:t>
            </a:r>
            <a:r>
              <a:rPr lang="da-DK" dirty="0"/>
              <a:t> vs. økonomi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9428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Solceller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721946" cy="3880773"/>
          </a:xfrm>
        </p:spPr>
        <p:txBody>
          <a:bodyPr/>
          <a:lstStyle/>
          <a:p>
            <a:r>
              <a:rPr lang="da-DK" dirty="0"/>
              <a:t>Undersøgelse af om der kan monteres solceller på tagfladen over vaskerierne ved undersøgelse af tagets bæreevne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 descr="Et billede, der indeholder kort, Luftfotografering, Fugleperspektiv, Byplanlægning&#10;&#10;Automatisk genereret beskrivelse">
            <a:extLst>
              <a:ext uri="{FF2B5EF4-FFF2-40B4-BE49-F238E27FC236}">
                <a16:creationId xmlns:a16="http://schemas.microsoft.com/office/drawing/2014/main" id="{AD010744-A5B2-B718-F3EF-43EE0A7CB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54" y="927172"/>
            <a:ext cx="4909592" cy="521962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6214B6F-19A4-0CBA-2F64-E3ADCBA84F97}"/>
              </a:ext>
            </a:extLst>
          </p:cNvPr>
          <p:cNvSpPr txBox="1"/>
          <p:nvPr/>
        </p:nvSpPr>
        <p:spPr>
          <a:xfrm>
            <a:off x="6187440" y="6146800"/>
            <a:ext cx="3474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Placering af garagebygninger med vaskerier</a:t>
            </a:r>
          </a:p>
        </p:txBody>
      </p:sp>
    </p:spTree>
    <p:extLst>
      <p:ext uri="{BB962C8B-B14F-4D97-AF65-F5344CB8AC3E}">
        <p14:creationId xmlns:p14="http://schemas.microsoft.com/office/powerpoint/2010/main" val="137158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B9EDF-E95E-DD83-4216-6C4DCAB8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698AB4B-BD0E-D890-D062-F7745602B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5120"/>
            <a:ext cx="8596668" cy="4958079"/>
          </a:xfrm>
        </p:spPr>
        <p:txBody>
          <a:bodyPr>
            <a:normAutofit/>
          </a:bodyPr>
          <a:lstStyle/>
          <a:p>
            <a:r>
              <a:rPr lang="da-DK" dirty="0"/>
              <a:t>Introduktion</a:t>
            </a:r>
          </a:p>
          <a:p>
            <a:r>
              <a:rPr lang="da-DK" dirty="0"/>
              <a:t>Omfangsdræn</a:t>
            </a:r>
          </a:p>
          <a:p>
            <a:r>
              <a:rPr lang="da-DK" dirty="0"/>
              <a:t>Vinduer og døre ud til altaner</a:t>
            </a:r>
          </a:p>
          <a:p>
            <a:r>
              <a:rPr lang="da-DK" dirty="0"/>
              <a:t>Fuger omkring vinduer generelt</a:t>
            </a:r>
          </a:p>
          <a:p>
            <a:r>
              <a:rPr lang="da-DK" dirty="0"/>
              <a:t>Opgangsdøre</a:t>
            </a:r>
          </a:p>
          <a:p>
            <a:r>
              <a:rPr lang="da-DK" dirty="0"/>
              <a:t>Badeværelser</a:t>
            </a:r>
          </a:p>
          <a:p>
            <a:r>
              <a:rPr lang="da-DK" dirty="0"/>
              <a:t>Varmeinstallation</a:t>
            </a:r>
          </a:p>
          <a:p>
            <a:r>
              <a:rPr lang="da-DK" dirty="0"/>
              <a:t>Brugsvandsinstallation</a:t>
            </a:r>
          </a:p>
          <a:p>
            <a:r>
              <a:rPr lang="da-DK" dirty="0"/>
              <a:t>Faldstammer</a:t>
            </a:r>
          </a:p>
          <a:p>
            <a:r>
              <a:rPr lang="da-DK" dirty="0"/>
              <a:t>Kloak</a:t>
            </a:r>
          </a:p>
          <a:p>
            <a:r>
              <a:rPr lang="da-DK" dirty="0"/>
              <a:t>Fælleshus</a:t>
            </a:r>
          </a:p>
          <a:p>
            <a:r>
              <a:rPr lang="da-DK" dirty="0"/>
              <a:t>Solceller</a:t>
            </a:r>
          </a:p>
        </p:txBody>
      </p:sp>
    </p:spTree>
    <p:extLst>
      <p:ext uri="{BB962C8B-B14F-4D97-AF65-F5344CB8AC3E}">
        <p14:creationId xmlns:p14="http://schemas.microsoft.com/office/powerpoint/2010/main" val="3103327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Solceller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69709"/>
            <a:ext cx="9929707" cy="1944051"/>
          </a:xfrm>
        </p:spPr>
        <p:txBody>
          <a:bodyPr/>
          <a:lstStyle/>
          <a:p>
            <a:r>
              <a:rPr lang="da-DK" dirty="0"/>
              <a:t>Hvis merbelastning på tagkonstruktion fra solceller er over 5% ift. eksisterende belastning skal forholdene undersøges nærmere og der skal søges byggetilladelse</a:t>
            </a:r>
          </a:p>
          <a:p>
            <a:r>
              <a:rPr lang="da-DK" dirty="0"/>
              <a:t>Beregning viser at merbelastning fra solceller er 10.8% som overskrider de 5% og der er derfor krav om eftervisning af bæreevnen samt byggetilladelse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6214B6F-19A4-0CBA-2F64-E3ADCBA84F97}"/>
              </a:ext>
            </a:extLst>
          </p:cNvPr>
          <p:cNvSpPr txBox="1"/>
          <p:nvPr/>
        </p:nvSpPr>
        <p:spPr>
          <a:xfrm>
            <a:off x="3508864" y="5548336"/>
            <a:ext cx="3474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Snit af tagkonstruktion</a:t>
            </a:r>
          </a:p>
        </p:txBody>
      </p:sp>
      <p:pic>
        <p:nvPicPr>
          <p:cNvPr id="6" name="Billede 5" descr="Et billede, der indeholder skitse, linje/række, tekst, trekant&#10;&#10;Automatisk genereret beskrivelse">
            <a:extLst>
              <a:ext uri="{FF2B5EF4-FFF2-40B4-BE49-F238E27FC236}">
                <a16:creationId xmlns:a16="http://schemas.microsoft.com/office/drawing/2014/main" id="{3D251F27-BAF6-E2E3-648B-C7694A95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3073888"/>
            <a:ext cx="8596669" cy="23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00A65-0A9B-2C2B-0DC4-C9741190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Introduktion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81BBBD-0EE0-1011-50AB-9D8D5625A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4961"/>
            <a:ext cx="5012266" cy="4456402"/>
          </a:xfrm>
        </p:spPr>
        <p:txBody>
          <a:bodyPr>
            <a:normAutofit lnSpcReduction="10000"/>
          </a:bodyPr>
          <a:lstStyle/>
          <a:p>
            <a:r>
              <a:rPr lang="da-DK" dirty="0"/>
              <a:t>Byggeteknisk gennemgang på baggrund af registrering af eksisterende forhold i følgende lejligheder og blokke;</a:t>
            </a:r>
          </a:p>
          <a:p>
            <a:pPr lvl="1"/>
            <a:r>
              <a:rPr lang="da-DK" dirty="0"/>
              <a:t>Baltorpvej 34, st. th</a:t>
            </a:r>
          </a:p>
          <a:p>
            <a:pPr lvl="1"/>
            <a:r>
              <a:rPr lang="da-DK" dirty="0"/>
              <a:t>Baltorpvej 40, 3. th</a:t>
            </a:r>
          </a:p>
          <a:p>
            <a:pPr lvl="1"/>
            <a:r>
              <a:rPr lang="da-DK" dirty="0"/>
              <a:t>Baltorpvej 48, 1. th</a:t>
            </a:r>
          </a:p>
          <a:p>
            <a:pPr lvl="1"/>
            <a:r>
              <a:rPr lang="da-DK" dirty="0"/>
              <a:t>Baltorpvej 60, 2. tv</a:t>
            </a:r>
          </a:p>
          <a:p>
            <a:pPr lvl="1"/>
            <a:r>
              <a:rPr lang="da-DK" dirty="0"/>
              <a:t>Baltorpvej 74, st. th</a:t>
            </a:r>
          </a:p>
          <a:p>
            <a:pPr lvl="1"/>
            <a:r>
              <a:rPr lang="da-DK" dirty="0"/>
              <a:t>Baltorpvej 106, 3. tv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Miljøundersøgelser er udført for at danne et grundlag for håndtering af diverse materialer og bortskaffelse af disse.</a:t>
            </a:r>
          </a:p>
          <a:p>
            <a:pPr lvl="1"/>
            <a:endParaRPr lang="da-DK" dirty="0"/>
          </a:p>
          <a:p>
            <a:endParaRPr lang="da-DK" dirty="0"/>
          </a:p>
        </p:txBody>
      </p:sp>
      <p:pic>
        <p:nvPicPr>
          <p:cNvPr id="4" name="Billede 3" descr="Et billede, der indeholder kort, Byplanlægning, Luftfotografering, Fugleperspektiv&#10;&#10;Automatisk genereret beskrivelse">
            <a:extLst>
              <a:ext uri="{FF2B5EF4-FFF2-40B4-BE49-F238E27FC236}">
                <a16:creationId xmlns:a16="http://schemas.microsoft.com/office/drawing/2014/main" id="{186B3789-1714-4261-45C5-2485E110D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" t="1891" r="1745" b="3546"/>
          <a:stretch/>
        </p:blipFill>
        <p:spPr>
          <a:xfrm>
            <a:off x="5781040" y="1584961"/>
            <a:ext cx="5283200" cy="409550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D8FE57D-DE8E-98AE-A810-EBB173383D49}"/>
              </a:ext>
            </a:extLst>
          </p:cNvPr>
          <p:cNvSpPr txBox="1"/>
          <p:nvPr/>
        </p:nvSpPr>
        <p:spPr>
          <a:xfrm>
            <a:off x="7135322" y="5680465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Markering af de registrerede områder </a:t>
            </a:r>
          </a:p>
        </p:txBody>
      </p:sp>
    </p:spTree>
    <p:extLst>
      <p:ext uri="{BB962C8B-B14F-4D97-AF65-F5344CB8AC3E}">
        <p14:creationId xmlns:p14="http://schemas.microsoft.com/office/powerpoint/2010/main" val="415869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Omfangsdræn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779589"/>
            <a:ext cx="3879042" cy="3880773"/>
          </a:xfrm>
        </p:spPr>
        <p:txBody>
          <a:bodyPr/>
          <a:lstStyle/>
          <a:p>
            <a:r>
              <a:rPr lang="da-DK" dirty="0"/>
              <a:t>Besigtigelse af kældervægge i 5 blokke (blå), hvor der ikke er etableret omfangsdræn</a:t>
            </a:r>
          </a:p>
          <a:p>
            <a:r>
              <a:rPr lang="da-DK" dirty="0"/>
              <a:t>Undersøgelse af terrænkoter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F73429A-A37C-D488-72F8-974C15D5B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9"/>
          <a:stretch/>
        </p:blipFill>
        <p:spPr>
          <a:xfrm>
            <a:off x="6019800" y="883673"/>
            <a:ext cx="4498532" cy="530376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163E7FC-2579-6E80-9419-41BA8855C29F}"/>
              </a:ext>
            </a:extLst>
          </p:cNvPr>
          <p:cNvSpPr txBox="1"/>
          <p:nvPr/>
        </p:nvSpPr>
        <p:spPr>
          <a:xfrm>
            <a:off x="6725728" y="6109900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Blå blokke uden eksisterende omfangsdræn</a:t>
            </a:r>
          </a:p>
        </p:txBody>
      </p:sp>
    </p:spTree>
    <p:extLst>
      <p:ext uri="{BB962C8B-B14F-4D97-AF65-F5344CB8AC3E}">
        <p14:creationId xmlns:p14="http://schemas.microsoft.com/office/powerpoint/2010/main" val="361112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da-DK" dirty="0"/>
              <a:t>Omfangsdræn</a:t>
            </a:r>
          </a:p>
        </p:txBody>
      </p:sp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F814DFD-3BC4-FF66-7AC0-31EA49E5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1" b="1"/>
          <a:stretch/>
        </p:blipFill>
        <p:spPr>
          <a:xfrm>
            <a:off x="3595475" y="1767840"/>
            <a:ext cx="2889219" cy="427259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AC66EDA-8B4F-DF01-631B-342F9A4F5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1" b="1"/>
          <a:stretch/>
        </p:blipFill>
        <p:spPr>
          <a:xfrm>
            <a:off x="588114" y="1767840"/>
            <a:ext cx="2889219" cy="4272595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EE230B-7069-84DC-24D1-8ECE6262F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440" y="2160589"/>
            <a:ext cx="3210560" cy="3880773"/>
          </a:xfrm>
        </p:spPr>
        <p:txBody>
          <a:bodyPr>
            <a:normAutofit/>
          </a:bodyPr>
          <a:lstStyle/>
          <a:p>
            <a:r>
              <a:rPr lang="da-DK" dirty="0"/>
              <a:t>Ingen tegn på fugtskader og kælder fremstår tør</a:t>
            </a:r>
          </a:p>
          <a:p>
            <a:r>
              <a:rPr lang="da-DK" dirty="0"/>
              <a:t>Blokke ligger højere i terræn end de blokke der har omfangsdræn</a:t>
            </a:r>
          </a:p>
          <a:p>
            <a:r>
              <a:rPr lang="da-DK" dirty="0"/>
              <a:t>Det vurderes ikke nødvendigt at udfører omfangsdræn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E82CBB9-0FF4-1C43-C79D-2E1C508B875D}"/>
              </a:ext>
            </a:extLst>
          </p:cNvPr>
          <p:cNvSpPr txBox="1"/>
          <p:nvPr/>
        </p:nvSpPr>
        <p:spPr>
          <a:xfrm>
            <a:off x="1209039" y="6081328"/>
            <a:ext cx="2024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Kældervæg, Kælder A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11BDC66-6813-B036-001E-A371DAEC7F28}"/>
              </a:ext>
            </a:extLst>
          </p:cNvPr>
          <p:cNvSpPr txBox="1"/>
          <p:nvPr/>
        </p:nvSpPr>
        <p:spPr>
          <a:xfrm>
            <a:off x="4112872" y="6081328"/>
            <a:ext cx="2176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Kældervæg, Kælder D</a:t>
            </a:r>
          </a:p>
        </p:txBody>
      </p:sp>
    </p:spTree>
    <p:extLst>
      <p:ext uri="{BB962C8B-B14F-4D97-AF65-F5344CB8AC3E}">
        <p14:creationId xmlns:p14="http://schemas.microsoft.com/office/powerpoint/2010/main" val="400314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Vinduer og døre ud til altaner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6A6D047-D663-CF94-E32A-663CAC186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3" b="3043"/>
          <a:stretch/>
        </p:blipFill>
        <p:spPr>
          <a:xfrm>
            <a:off x="677334" y="1594880"/>
            <a:ext cx="7360250" cy="461453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99CE3F2-95AF-FB15-507E-EF0FA476ED15}"/>
              </a:ext>
            </a:extLst>
          </p:cNvPr>
          <p:cNvSpPr/>
          <p:nvPr/>
        </p:nvSpPr>
        <p:spPr>
          <a:xfrm>
            <a:off x="1392865" y="2275364"/>
            <a:ext cx="2126512" cy="3327991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5D94767-1DA5-960A-01BF-433C707184E8}"/>
              </a:ext>
            </a:extLst>
          </p:cNvPr>
          <p:cNvSpPr/>
          <p:nvPr/>
        </p:nvSpPr>
        <p:spPr>
          <a:xfrm>
            <a:off x="5412860" y="2285997"/>
            <a:ext cx="2126512" cy="3327991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BB897A1-35BA-3414-304F-B4DEA0138278}"/>
              </a:ext>
            </a:extLst>
          </p:cNvPr>
          <p:cNvSpPr txBox="1"/>
          <p:nvPr/>
        </p:nvSpPr>
        <p:spPr>
          <a:xfrm>
            <a:off x="3174116" y="6230123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Vinduer og døre mod altaner</a:t>
            </a:r>
          </a:p>
        </p:txBody>
      </p:sp>
    </p:spTree>
    <p:extLst>
      <p:ext uri="{BB962C8B-B14F-4D97-AF65-F5344CB8AC3E}">
        <p14:creationId xmlns:p14="http://schemas.microsoft.com/office/powerpoint/2010/main" val="332012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Vinduer og døre ud til altaner</a:t>
            </a:r>
          </a:p>
        </p:txBody>
      </p:sp>
      <p:pic>
        <p:nvPicPr>
          <p:cNvPr id="10" name="Billede 9" descr="Et billede, der indeholder mur, indendørs, vindue, bygning&#10;&#10;Automatisk genereret beskrivelse">
            <a:extLst>
              <a:ext uri="{FF2B5EF4-FFF2-40B4-BE49-F238E27FC236}">
                <a16:creationId xmlns:a16="http://schemas.microsoft.com/office/drawing/2014/main" id="{430C2958-E1C1-E93F-3C82-30B1A6E66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99" y="1796903"/>
            <a:ext cx="2892056" cy="3856074"/>
          </a:xfrm>
          <a:prstGeom prst="rect">
            <a:avLst/>
          </a:prstGeom>
        </p:spPr>
      </p:pic>
      <p:pic>
        <p:nvPicPr>
          <p:cNvPr id="12" name="Billede 11" descr="Et billede, der indeholder indendørs, bygning, mur, gulv&#10;&#10;Automatisk genereret beskrivelse">
            <a:extLst>
              <a:ext uri="{FF2B5EF4-FFF2-40B4-BE49-F238E27FC236}">
                <a16:creationId xmlns:a16="http://schemas.microsoft.com/office/drawing/2014/main" id="{1184731F-F345-EF12-AFA6-CAEF491BB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96902"/>
            <a:ext cx="2892056" cy="3856074"/>
          </a:xfrm>
          <a:prstGeom prst="rect">
            <a:avLst/>
          </a:prstGeom>
        </p:spPr>
      </p:pic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B84DBB11-6A51-57DF-336C-55BCB9C5C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178" y="1796903"/>
            <a:ext cx="3171631" cy="4244460"/>
          </a:xfrm>
        </p:spPr>
        <p:txBody>
          <a:bodyPr/>
          <a:lstStyle/>
          <a:p>
            <a:r>
              <a:rPr lang="da-DK" dirty="0"/>
              <a:t>Døre og vinduer ud til altaner er oprindelige; Et-lags glasrude og forsatsrude</a:t>
            </a:r>
          </a:p>
          <a:p>
            <a:r>
              <a:rPr lang="da-DK" dirty="0"/>
              <a:t>Udskiftning til energiruder vurderes ikke at have stor indflydelse på hverken energi eller indeklima mod lukkede altaner</a:t>
            </a:r>
          </a:p>
          <a:p>
            <a:r>
              <a:rPr lang="da-DK" dirty="0"/>
              <a:t>Besparelse varme/energi undersøges nærmere</a:t>
            </a:r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902EB9C-3CC9-C509-C5C7-73A25298BB64}"/>
              </a:ext>
            </a:extLst>
          </p:cNvPr>
          <p:cNvSpPr txBox="1"/>
          <p:nvPr/>
        </p:nvSpPr>
        <p:spPr>
          <a:xfrm>
            <a:off x="1741067" y="5652976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Altandør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5570096-1972-E21E-C9D3-E1574ABDA1FC}"/>
              </a:ext>
            </a:extLst>
          </p:cNvPr>
          <p:cNvSpPr txBox="1"/>
          <p:nvPr/>
        </p:nvSpPr>
        <p:spPr>
          <a:xfrm>
            <a:off x="4445000" y="5652976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Vinduer mod altan</a:t>
            </a:r>
          </a:p>
        </p:txBody>
      </p:sp>
    </p:spTree>
    <p:extLst>
      <p:ext uri="{BB962C8B-B14F-4D97-AF65-F5344CB8AC3E}">
        <p14:creationId xmlns:p14="http://schemas.microsoft.com/office/powerpoint/2010/main" val="52996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028D-DB80-F2DF-DA7C-7FE0E71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Fuger omkring vinduer generelt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4D02483-62F5-2816-BD38-C2BE7A2584D5}"/>
              </a:ext>
            </a:extLst>
          </p:cNvPr>
          <p:cNvSpPr txBox="1"/>
          <p:nvPr/>
        </p:nvSpPr>
        <p:spPr>
          <a:xfrm>
            <a:off x="754188" y="6132403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Facadevinduer</a:t>
            </a:r>
          </a:p>
        </p:txBody>
      </p:sp>
      <p:pic>
        <p:nvPicPr>
          <p:cNvPr id="7" name="Billede 6" descr="Et billede, der indeholder udendørs, sky, græs, vindue&#10;&#10;Automatisk genereret beskrivelse">
            <a:extLst>
              <a:ext uri="{FF2B5EF4-FFF2-40B4-BE49-F238E27FC236}">
                <a16:creationId xmlns:a16="http://schemas.microsoft.com/office/drawing/2014/main" id="{CF5346D3-376B-F7A3-665F-2D00686DD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8" b="38432"/>
          <a:stretch/>
        </p:blipFill>
        <p:spPr>
          <a:xfrm>
            <a:off x="811529" y="1270000"/>
            <a:ext cx="7730491" cy="482684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F1FB16B-7FDC-D7F6-2355-33587FD28368}"/>
              </a:ext>
            </a:extLst>
          </p:cNvPr>
          <p:cNvSpPr/>
          <p:nvPr/>
        </p:nvSpPr>
        <p:spPr>
          <a:xfrm>
            <a:off x="6027420" y="2453639"/>
            <a:ext cx="1242060" cy="2720341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1F44C8E-ED85-57E5-10EB-E45C7FD3AE28}"/>
              </a:ext>
            </a:extLst>
          </p:cNvPr>
          <p:cNvSpPr/>
          <p:nvPr/>
        </p:nvSpPr>
        <p:spPr>
          <a:xfrm>
            <a:off x="4389120" y="3086100"/>
            <a:ext cx="586548" cy="1996440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59586A9-CB9B-5385-AB41-F274465328CF}"/>
              </a:ext>
            </a:extLst>
          </p:cNvPr>
          <p:cNvSpPr/>
          <p:nvPr/>
        </p:nvSpPr>
        <p:spPr>
          <a:xfrm>
            <a:off x="3337367" y="3429000"/>
            <a:ext cx="382809" cy="1653540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9D000CC-073B-E1D7-435F-7B75296FF777}"/>
              </a:ext>
            </a:extLst>
          </p:cNvPr>
          <p:cNvSpPr/>
          <p:nvPr/>
        </p:nvSpPr>
        <p:spPr>
          <a:xfrm>
            <a:off x="2696057" y="3695700"/>
            <a:ext cx="214783" cy="1386840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DF9865D-3B1C-B6C3-34DF-58C59DC75662}"/>
              </a:ext>
            </a:extLst>
          </p:cNvPr>
          <p:cNvSpPr/>
          <p:nvPr/>
        </p:nvSpPr>
        <p:spPr>
          <a:xfrm>
            <a:off x="2146802" y="3855719"/>
            <a:ext cx="138813" cy="1214541"/>
          </a:xfrm>
          <a:prstGeom prst="rect">
            <a:avLst/>
          </a:pr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28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1D7C6-2D69-3AEE-4A17-A843EDAB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Fuger omkring vinduer generelt</a:t>
            </a:r>
          </a:p>
        </p:txBody>
      </p:sp>
      <p:pic>
        <p:nvPicPr>
          <p:cNvPr id="5" name="Pladsholder til indhold 4" descr="Et billede, der indeholder bygning, vindue, indendørs, mur&#10;&#10;Automatisk genereret beskrivelse">
            <a:extLst>
              <a:ext uri="{FF2B5EF4-FFF2-40B4-BE49-F238E27FC236}">
                <a16:creationId xmlns:a16="http://schemas.microsoft.com/office/drawing/2014/main" id="{0ECA35F4-501E-487E-905F-40B9D5ABF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r="28060" b="28544"/>
          <a:stretch/>
        </p:blipFill>
        <p:spPr>
          <a:xfrm>
            <a:off x="6879256" y="1578169"/>
            <a:ext cx="3870252" cy="4670231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3193C26-017C-4DF8-5F7B-63BCFB934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85"/>
          <a:stretch/>
        </p:blipFill>
        <p:spPr>
          <a:xfrm>
            <a:off x="4794912" y="3987208"/>
            <a:ext cx="2013905" cy="226119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D2939BB-3382-4C22-62A2-87F4782A1C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62"/>
          <a:stretch/>
        </p:blipFill>
        <p:spPr>
          <a:xfrm>
            <a:off x="4790932" y="1580065"/>
            <a:ext cx="2009925" cy="2339984"/>
          </a:xfrm>
          <a:prstGeom prst="rect">
            <a:avLst/>
          </a:prstGeom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E7F8E6F2-6779-990D-4F78-3E9C53B9F20C}"/>
              </a:ext>
            </a:extLst>
          </p:cNvPr>
          <p:cNvSpPr txBox="1">
            <a:spLocks/>
          </p:cNvSpPr>
          <p:nvPr/>
        </p:nvSpPr>
        <p:spPr>
          <a:xfrm>
            <a:off x="677334" y="1796903"/>
            <a:ext cx="3671382" cy="4456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Fuger omkring vinduer er generelt i dårlig stand og slipper flere steder karmen</a:t>
            </a:r>
          </a:p>
          <a:p>
            <a:r>
              <a:rPr lang="da-DK" dirty="0"/>
              <a:t>Utætte fuger kan give fugtproblemer og trækgener indenfor </a:t>
            </a:r>
          </a:p>
          <a:p>
            <a:r>
              <a:rPr lang="da-DK" dirty="0"/>
              <a:t>Fuger anbefales udskiftet for at undgå blæst og fugt - og opnå bedre indeklima</a:t>
            </a:r>
          </a:p>
          <a:p>
            <a:pPr lvl="1"/>
            <a:endParaRPr lang="da-DK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F8C4675-97C8-D30A-AFAE-11FD192C70CC}"/>
              </a:ext>
            </a:extLst>
          </p:cNvPr>
          <p:cNvSpPr txBox="1"/>
          <p:nvPr/>
        </p:nvSpPr>
        <p:spPr>
          <a:xfrm>
            <a:off x="7163382" y="6248399"/>
            <a:ext cx="3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Vinduer og fuger</a:t>
            </a:r>
          </a:p>
        </p:txBody>
      </p:sp>
    </p:spTree>
    <p:extLst>
      <p:ext uri="{BB962C8B-B14F-4D97-AF65-F5344CB8AC3E}">
        <p14:creationId xmlns:p14="http://schemas.microsoft.com/office/powerpoint/2010/main" val="300248503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ftalepartner xmlns="2f4192a5-ecf1-4159-8419-3f60717a2df7" xsi:nil="true"/>
    <Juridiske_x0020_kommentarer xmlns="2f4192a5-ecf1-4159-8419-3f60717a2df7" xsi:nil="true"/>
    <Underskrevet xmlns="2f4192a5-ecf1-4159-8419-3f60717a2df7">false</Underskrevet>
    <Underskrevet_x0020_dato xmlns="2f4192a5-ecf1-4159-8419-3f60717a2df7" xsi:nil="true"/>
    <Dato_x0020_for_x0020_genforhandling_x002f_udløb xmlns="2f4192a5-ecf1-4159-8419-3f60717a2df7" xsi:nil="true"/>
    <Ansvarlig_x0020_projektleder xmlns="6a19bf1d-d409-43cf-80e8-9874ff3383e7">
      <UserInfo>
        <DisplayName/>
        <AccountId xsi:nil="true"/>
        <AccountType/>
      </UserInfo>
    </Ansvarlig_x0020_projektleder>
    <lcf76f155ced4ddcb4097134ff3c332f xmlns="edf6c05f-ce6b-4f79-99aa-6378f415a8da" xsi:nil="true"/>
    <Kontrakttype xmlns="2f4192a5-ecf1-4159-8419-3f60717a2df7">ABR Forenklet</Kontrakttyp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ØLLGAARD kontrakt" ma:contentTypeID="0x0101007FAC24DBED61BA44B687A9FD07EAD01B00C4895FB689FFEE4B815F612FE59921D6" ma:contentTypeVersion="25" ma:contentTypeDescription="Opret et nyt dokument." ma:contentTypeScope="" ma:versionID="675170d73890e5ab75eaa26cfe5c8da5">
  <xsd:schema xmlns:xsd="http://www.w3.org/2001/XMLSchema" xmlns:xs="http://www.w3.org/2001/XMLSchema" xmlns:p="http://schemas.microsoft.com/office/2006/metadata/properties" xmlns:ns2="2f4192a5-ecf1-4159-8419-3f60717a2df7" xmlns:ns3="6a19bf1d-d409-43cf-80e8-9874ff3383e7" xmlns:ns4="edf6c05f-ce6b-4f79-99aa-6378f415a8da" targetNamespace="http://schemas.microsoft.com/office/2006/metadata/properties" ma:root="true" ma:fieldsID="b71ecfb6e032b8583b1b656cc7a4abdc" ns2:_="" ns3:_="" ns4:_="">
    <xsd:import namespace="2f4192a5-ecf1-4159-8419-3f60717a2df7"/>
    <xsd:import namespace="6a19bf1d-d409-43cf-80e8-9874ff3383e7"/>
    <xsd:import namespace="edf6c05f-ce6b-4f79-99aa-6378f415a8da"/>
    <xsd:element name="properties">
      <xsd:complexType>
        <xsd:sequence>
          <xsd:element name="documentManagement">
            <xsd:complexType>
              <xsd:all>
                <xsd:element ref="ns2:Underskrevet" minOccurs="0"/>
                <xsd:element ref="ns2:Underskrevet_x0020_dato" minOccurs="0"/>
                <xsd:element ref="ns2:Aftalepartner" minOccurs="0"/>
                <xsd:element ref="ns2:Kontrakttype"/>
                <xsd:element ref="ns3:Ansvarlig_x0020_projektleder" minOccurs="0"/>
                <xsd:element ref="ns2:Dato_x0020_for_x0020_genforhandling_x002f_udløb" minOccurs="0"/>
                <xsd:element ref="ns2:Juridiske_x0020_kommentarer" minOccurs="0"/>
                <xsd:element ref="ns4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192a5-ecf1-4159-8419-3f60717a2df7" elementFormDefault="qualified">
    <xsd:import namespace="http://schemas.microsoft.com/office/2006/documentManagement/types"/>
    <xsd:import namespace="http://schemas.microsoft.com/office/infopath/2007/PartnerControls"/>
    <xsd:element name="Underskrevet" ma:index="8" nillable="true" ma:displayName="Underskrevet" ma:default="0" ma:internalName="Underskrevet" ma:readOnly="false">
      <xsd:simpleType>
        <xsd:restriction base="dms:Boolean"/>
      </xsd:simpleType>
    </xsd:element>
    <xsd:element name="Underskrevet_x0020_dato" ma:index="9" nillable="true" ma:displayName="Underskrevet dato" ma:format="DateOnly" ma:internalName="Underskrevet_x0020_dato" ma:readOnly="false">
      <xsd:simpleType>
        <xsd:restriction base="dms:DateTime"/>
      </xsd:simpleType>
    </xsd:element>
    <xsd:element name="Aftalepartner" ma:index="10" nillable="true" ma:displayName="Aftalepartner" ma:internalName="Aftalepartner" ma:readOnly="false">
      <xsd:simpleType>
        <xsd:restriction base="dms:Text">
          <xsd:maxLength value="255"/>
        </xsd:restriction>
      </xsd:simpleType>
    </xsd:element>
    <xsd:element name="Kontrakttype" ma:index="11" ma:displayName="Kontrakttype" ma:format="Dropdown" ma:internalName="Kontrakttype" ma:readOnly="false">
      <xsd:simpleType>
        <xsd:restriction base="dms:Choice">
          <xsd:enumeration value="ABR Forenklet"/>
          <xsd:enumeration value="Honoraraftale"/>
          <xsd:enumeration value="ABf"/>
        </xsd:restriction>
      </xsd:simpleType>
    </xsd:element>
    <xsd:element name="Dato_x0020_for_x0020_genforhandling_x002f_udløb" ma:index="13" nillable="true" ma:displayName="Dato for genforhandling/udløb" ma:format="DateOnly" ma:internalName="Dato_x0020_for_x0020_genforhandling_x002F_udl_x00f8_b" ma:readOnly="false">
      <xsd:simpleType>
        <xsd:restriction base="dms:DateTime"/>
      </xsd:simpleType>
    </xsd:element>
    <xsd:element name="Juridiske_x0020_kommentarer" ma:index="14" nillable="true" ma:displayName="Juridiske kommentarer" ma:internalName="Juridiske_x0020_kommentarer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9bf1d-d409-43cf-80e8-9874ff3383e7" elementFormDefault="qualified">
    <xsd:import namespace="http://schemas.microsoft.com/office/2006/documentManagement/types"/>
    <xsd:import namespace="http://schemas.microsoft.com/office/infopath/2007/PartnerControls"/>
    <xsd:element name="Ansvarlig_x0020_projektleder" ma:index="12" nillable="true" ma:displayName="Ansvarlig projektleder" ma:list="UserInfo" ma:SharePointGroup="0" ma:internalName="Ansvarlig_x0020_projektled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6c05f-ce6b-4f79-99aa-6378f415a8d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5" nillable="true" ma:displayName="Billedmærker_0" ma:hidden="true" ma:internalName="lcf76f155ced4ddcb4097134ff3c332f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4A8A35-576E-4936-AAD8-6E9744C997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921FE4-A285-4040-A3E5-1FA63F0A353C}">
  <ds:schemaRefs>
    <ds:schemaRef ds:uri="http://www.w3.org/XML/1998/namespace"/>
    <ds:schemaRef ds:uri="http://purl.org/dc/dcmitype/"/>
    <ds:schemaRef ds:uri="6a19bf1d-d409-43cf-80e8-9874ff3383e7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df6c05f-ce6b-4f79-99aa-6378f415a8da"/>
    <ds:schemaRef ds:uri="2f4192a5-ecf1-4159-8419-3f60717a2df7"/>
  </ds:schemaRefs>
</ds:datastoreItem>
</file>

<file path=customXml/itemProps3.xml><?xml version="1.0" encoding="utf-8"?>
<ds:datastoreItem xmlns:ds="http://schemas.openxmlformats.org/officeDocument/2006/customXml" ds:itemID="{85A5916F-C860-4B9A-B1CD-FA2A63E7BC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4192a5-ecf1-4159-8419-3f60717a2df7"/>
    <ds:schemaRef ds:uri="6a19bf1d-d409-43cf-80e8-9874ff3383e7"/>
    <ds:schemaRef ds:uri="edf6c05f-ce6b-4f79-99aa-6378f415a8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1205</TotalTime>
  <Words>697</Words>
  <Application>Microsoft Office PowerPoint</Application>
  <PresentationFormat>Widescreen</PresentationFormat>
  <Paragraphs>137</Paragraphs>
  <Slides>20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6" baseType="lpstr">
      <vt:lpstr>Aptos Narrow</vt:lpstr>
      <vt:lpstr>Arial</vt:lpstr>
      <vt:lpstr>Calibri</vt:lpstr>
      <vt:lpstr>Trebuchet MS</vt:lpstr>
      <vt:lpstr>Wingdings 3</vt:lpstr>
      <vt:lpstr>Facet</vt:lpstr>
      <vt:lpstr>Orienteringsmøde Afd. 46</vt:lpstr>
      <vt:lpstr>Dagsorden</vt:lpstr>
      <vt:lpstr>Introduktion</vt:lpstr>
      <vt:lpstr>Omfangsdræn</vt:lpstr>
      <vt:lpstr>Omfangsdræn</vt:lpstr>
      <vt:lpstr>Vinduer og døre ud til altaner</vt:lpstr>
      <vt:lpstr>Vinduer og døre ud til altaner</vt:lpstr>
      <vt:lpstr>Fuger omkring vinduer generelt</vt:lpstr>
      <vt:lpstr>Fuger omkring vinduer generelt</vt:lpstr>
      <vt:lpstr>Opgangsdøre</vt:lpstr>
      <vt:lpstr>Badeværelser</vt:lpstr>
      <vt:lpstr>Varmeinstallation</vt:lpstr>
      <vt:lpstr>Varmeinstallation</vt:lpstr>
      <vt:lpstr>Brugsvandsinstallation</vt:lpstr>
      <vt:lpstr>Brugsvandsinstallation</vt:lpstr>
      <vt:lpstr>Faldstammer</vt:lpstr>
      <vt:lpstr>Kloak</vt:lpstr>
      <vt:lpstr>Fælleshus</vt:lpstr>
      <vt:lpstr>Solceller</vt:lpstr>
      <vt:lpstr>Solceller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Christoffer Haug Brinch, ØLLGAARD</dc:creator>
  <cp:lastModifiedBy>Rune Asholt (RAS)</cp:lastModifiedBy>
  <cp:revision>25</cp:revision>
  <dcterms:created xsi:type="dcterms:W3CDTF">2022-04-29T09:04:35Z</dcterms:created>
  <dcterms:modified xsi:type="dcterms:W3CDTF">2024-06-24T14:15:46Z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0x010100700CB8556EC068498DE8B0CCC8C12311</vt:lpwstr>
  </property>
  <property fmtid="{D5CDD505-2E9C-101B-9397-08002B2CF9AE}" pid="3" name="Arbejdsområde">
    <vt:lpwstr/>
  </property>
  <property fmtid="{D5CDD505-2E9C-101B-9397-08002B2CF9AE}" pid="4" name="Managed Metadata">
    <vt:lpwstr/>
  </property>
  <property fmtid="{D5CDD505-2E9C-101B-9397-08002B2CF9AE}" pid="5" name="MediaServiceImageTags">
    <vt:lpwstr/>
  </property>
  <property fmtid="{D5CDD505-2E9C-101B-9397-08002B2CF9AE}" pid="6" name="Order">
    <vt:r8>56300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